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5649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panoraam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5040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4035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35006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0973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8397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99582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28113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42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9870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83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4027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5524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4356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0019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017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4277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7D5339-C07D-4696-8845-D064CB79C215}" type="datetimeFigureOut">
              <a:rPr lang="et-EE" smtClean="0"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8180C2-7827-4369-987E-C4C5C7FE2D7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449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82212"/>
          </a:xfrm>
        </p:spPr>
        <p:txBody>
          <a:bodyPr>
            <a:noAutofit/>
          </a:bodyPr>
          <a:lstStyle/>
          <a:p>
            <a:r>
              <a:rPr lang="et-EE" sz="4800" dirty="0" smtClean="0"/>
              <a:t>Tööjõuvajaduse seire- ja prognoosisüsteemi e oskuste arendamise koordinatsioonisüsteemi loomine</a:t>
            </a:r>
            <a:endParaRPr lang="et-EE" sz="4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endParaRPr lang="et-EE" dirty="0"/>
          </a:p>
          <a:p>
            <a:r>
              <a:rPr lang="et-EE" dirty="0" smtClean="0"/>
              <a:t>Külli All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3937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ja millal?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37882" y="2060621"/>
            <a:ext cx="11065141" cy="3730580"/>
          </a:xfrm>
        </p:spPr>
        <p:txBody>
          <a:bodyPr/>
          <a:lstStyle/>
          <a:p>
            <a:r>
              <a:rPr lang="et-EE" dirty="0" smtClean="0"/>
              <a:t>Valitsuskabineti otsus  - 2014.a. veebruar </a:t>
            </a:r>
          </a:p>
          <a:p>
            <a:r>
              <a:rPr lang="et-EE" dirty="0" smtClean="0"/>
              <a:t>Kutseseaduse muutmise väljatöötamiskava  kooskõlastusringil </a:t>
            </a:r>
          </a:p>
          <a:p>
            <a:r>
              <a:rPr lang="et-EE" dirty="0" smtClean="0"/>
              <a:t>Kutseseaduse muutmise eelnõu  valitusse hiljemalt 1. sept 2014 </a:t>
            </a:r>
          </a:p>
          <a:p>
            <a:r>
              <a:rPr lang="et-EE" dirty="0" smtClean="0"/>
              <a:t>Kutseseaduse jõustumine 2015.a. jaanuar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0119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4400" dirty="0" smtClean="0"/>
              <a:t>2014. sept valmis rakendamiseks  programm OSKAKS, rahastus </a:t>
            </a:r>
            <a:r>
              <a:rPr lang="et-EE" sz="4400" dirty="0" err="1" smtClean="0"/>
              <a:t>ESF-st</a:t>
            </a:r>
            <a:r>
              <a:rPr lang="et-EE" sz="4400" dirty="0" smtClean="0"/>
              <a:t> </a:t>
            </a:r>
            <a:endParaRPr lang="et-EE" sz="4400" dirty="0"/>
          </a:p>
        </p:txBody>
      </p:sp>
    </p:spTree>
    <p:extLst>
      <p:ext uri="{BB962C8B-B14F-4D97-AF65-F5344CB8AC3E}">
        <p14:creationId xmlns:p14="http://schemas.microsoft.com/office/powerpoint/2010/main" val="286262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5074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sz="4400" b="1" dirty="0" smtClean="0"/>
              <a:t>Probleem:</a:t>
            </a:r>
            <a:r>
              <a:rPr lang="et-EE" sz="4400" dirty="0" smtClean="0"/>
              <a:t> </a:t>
            </a:r>
          </a:p>
          <a:p>
            <a:pPr marL="0" indent="0">
              <a:buNone/>
            </a:pPr>
            <a:r>
              <a:rPr lang="et-EE" dirty="0" smtClean="0"/>
              <a:t>Tööturu </a:t>
            </a:r>
            <a:r>
              <a:rPr lang="et-EE" dirty="0"/>
              <a:t>vajaduste prognoos ning tööandjate ja haridusteenust pakkuvate osapoolte vaheline dialoog on ebapiisav haridusteenuste struktuuri ja mahu </a:t>
            </a:r>
            <a:r>
              <a:rPr lang="et-EE" dirty="0" smtClean="0"/>
              <a:t>planeerimisel</a:t>
            </a:r>
            <a:endParaRPr lang="et-EE" dirty="0"/>
          </a:p>
          <a:p>
            <a:pPr marL="0" indent="0">
              <a:buNone/>
            </a:pPr>
            <a:r>
              <a:rPr lang="et-EE" sz="4800" b="1" dirty="0" smtClean="0"/>
              <a:t>Eesmärk:</a:t>
            </a:r>
            <a:r>
              <a:rPr lang="et-EE" sz="4800" dirty="0" smtClean="0"/>
              <a:t> </a:t>
            </a:r>
            <a:r>
              <a:rPr lang="et-EE" dirty="0" smtClean="0"/>
              <a:t>Tõsta elanikkonna kvalifikatsiooni ning parandada inimeste teadmiste ja oskuste vastavust tööturul </a:t>
            </a:r>
            <a:r>
              <a:rPr lang="et-EE" i="1" dirty="0" smtClean="0"/>
              <a:t>nõutavaga. </a:t>
            </a:r>
            <a:endParaRPr lang="et-EE" dirty="0" smtClean="0"/>
          </a:p>
          <a:p>
            <a:pPr marL="0" indent="0">
              <a:buNone/>
            </a:pPr>
            <a:r>
              <a:rPr lang="et-EE" sz="4400" b="1" dirty="0" smtClean="0"/>
              <a:t>Alaeesmärk</a:t>
            </a:r>
            <a:r>
              <a:rPr lang="et-EE" sz="4400" dirty="0" smtClean="0"/>
              <a:t>:</a:t>
            </a:r>
          </a:p>
          <a:p>
            <a:pPr marL="0" indent="0">
              <a:buNone/>
            </a:pPr>
            <a:r>
              <a:rPr lang="et-EE" dirty="0" smtClean="0"/>
              <a:t>Tööturu kompetentsivajaduste seire ja prognoosisüsteemi loomine, mis toetab haridusteenuste struktuuri ja mahu planeerimist, õppekavaarendust, karjääriplaneerimist ja oskuste hindamist ning õpivajaduste kavandamist. Samas on toeks ettevõtetele oma töötajate oskuste arendamisel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880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Tulemused: </a:t>
            </a:r>
            <a:endParaRPr lang="et-EE" b="1" dirty="0"/>
          </a:p>
        </p:txBody>
      </p:sp>
      <p:sp>
        <p:nvSpPr>
          <p:cNvPr id="5" name="Sisu kohatäide 4"/>
          <p:cNvSpPr>
            <a:spLocks noGrp="1"/>
          </p:cNvSpPr>
          <p:nvPr>
            <p:ph idx="1"/>
          </p:nvPr>
        </p:nvSpPr>
        <p:spPr>
          <a:xfrm>
            <a:off x="838200" y="2438398"/>
            <a:ext cx="10515600" cy="4026795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t-EE" sz="3600" dirty="0" smtClean="0"/>
              <a:t>Loodud on regulaarne ja süsteemne tööjõuvajaduse seire- ja prognoosisüsteem.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sz="3600" dirty="0" smtClean="0"/>
              <a:t>Kasvanud on tööturu osapoolte rahulolu haridussüsteemiga.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sz="3600" dirty="0" smtClean="0"/>
              <a:t>Vähenenud on erilase kvalifikatsioonita inimeste arv</a:t>
            </a:r>
          </a:p>
          <a:p>
            <a:pPr>
              <a:buFont typeface="Wingdings" panose="05000000000000000000" pitchFamily="2" charset="2"/>
              <a:buChar char="§"/>
            </a:pPr>
            <a:endParaRPr lang="et-EE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et-EE" sz="3600" b="1" dirty="0" smtClean="0"/>
              <a:t>Indikaatorid:</a:t>
            </a:r>
            <a:r>
              <a:rPr lang="et-EE" sz="3600" dirty="0" smtClean="0"/>
              <a:t> loodud kompetentsikogud, koordinatsioonikogu poolt 1 x aastas esitatud koolitusvajadus</a:t>
            </a:r>
          </a:p>
          <a:p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63184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2464"/>
          </a:xfrm>
        </p:spPr>
        <p:txBody>
          <a:bodyPr>
            <a:normAutofit fontScale="90000"/>
          </a:bodyPr>
          <a:lstStyle/>
          <a:p>
            <a:r>
              <a:rPr lang="et-EE" b="1" dirty="0" smtClean="0"/>
              <a:t>Tööjõuvajaduse seire- ja prognoosisüsteemi e oskuste arendamise koordinatsioonisüsteemi loomine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0815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b="1" dirty="0" smtClean="0"/>
              <a:t>Programmi rakendaja </a:t>
            </a:r>
            <a:r>
              <a:rPr lang="et-EE" dirty="0" smtClean="0"/>
              <a:t>on Kutsekoda</a:t>
            </a:r>
          </a:p>
          <a:p>
            <a:pPr marL="0" indent="0">
              <a:buNone/>
            </a:pPr>
            <a:r>
              <a:rPr lang="et-EE" b="1" dirty="0" smtClean="0"/>
              <a:t>Maksumus</a:t>
            </a:r>
            <a:r>
              <a:rPr lang="et-EE" dirty="0" smtClean="0"/>
              <a:t>:  4 400  tuh €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b="1" dirty="0" smtClean="0"/>
              <a:t>Tegevused</a:t>
            </a:r>
            <a:r>
              <a:rPr lang="et-EE" dirty="0" smtClean="0"/>
              <a:t>: </a:t>
            </a:r>
          </a:p>
          <a:p>
            <a:pPr marL="0" indent="0">
              <a:buNone/>
            </a:pPr>
            <a:r>
              <a:rPr lang="et-EE" dirty="0" smtClean="0"/>
              <a:t>luuakse oskuste arendamise koordinatsioonisüsteem, kus tööturu osapooled on aktiivses dialoogis sobiva haridusstruktuuri ja mahu kavandamiseks, milleks kujundatakse ümber tänane kutsekvalifikatsioonisüsteem ning muudetakse selle institutsioone ja laiendatakse nende funktsioone </a:t>
            </a:r>
          </a:p>
          <a:p>
            <a:pPr marL="0" indent="0">
              <a:buNone/>
            </a:pPr>
            <a:r>
              <a:rPr lang="et-EE" dirty="0" smtClean="0"/>
              <a:t>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644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2448"/>
          </a:xfrm>
        </p:spPr>
        <p:txBody>
          <a:bodyPr>
            <a:normAutofit fontScale="92500" lnSpcReduction="10000"/>
          </a:bodyPr>
          <a:lstStyle/>
          <a:p>
            <a:r>
              <a:rPr lang="et-EE" sz="3600" b="1" dirty="0" smtClean="0"/>
              <a:t>Alategevus</a:t>
            </a:r>
            <a:r>
              <a:rPr lang="et-EE" sz="3600" dirty="0" smtClean="0"/>
              <a:t> </a:t>
            </a:r>
            <a:r>
              <a:rPr lang="et-EE" sz="3600" dirty="0"/>
              <a:t>1: Tööturu kompetentsivajaduste seire ja prognoosimisesüsteemi välja arendamine keskse koordinatsiooninõukogu ja kutsetegevuse valdkondlike nõukogude loomise kaudu.</a:t>
            </a:r>
          </a:p>
          <a:p>
            <a:r>
              <a:rPr lang="et-EE" sz="3600" b="1" dirty="0"/>
              <a:t>Alategevus </a:t>
            </a:r>
            <a:r>
              <a:rPr lang="et-EE" sz="3600" dirty="0"/>
              <a:t>2: Luuakse kompetentsipõhine enesehindamist toetav tarkvara; kutsete kataloog arendatakse edasi kompetentside kataloogiks; laiendatakse VÕTA põhist kompetentside hindamist; </a:t>
            </a:r>
            <a:r>
              <a:rPr lang="et-EE" sz="3600" dirty="0" smtClean="0"/>
              <a:t>koolitatakse </a:t>
            </a:r>
            <a:r>
              <a:rPr lang="et-EE" sz="3600" dirty="0"/>
              <a:t>kompetentside </a:t>
            </a:r>
            <a:r>
              <a:rPr lang="et-EE" sz="3600" dirty="0" smtClean="0"/>
              <a:t>hindajaid</a:t>
            </a:r>
            <a:r>
              <a:rPr lang="et-EE" dirty="0" smtClean="0"/>
              <a:t>;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058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6000" dirty="0" smtClean="0"/>
              <a:t>Tänan !</a:t>
            </a:r>
            <a:endParaRPr lang="et-EE" sz="6000" dirty="0"/>
          </a:p>
        </p:txBody>
      </p:sp>
    </p:spTree>
    <p:extLst>
      <p:ext uri="{BB962C8B-B14F-4D97-AF65-F5344CB8AC3E}">
        <p14:creationId xmlns:p14="http://schemas.microsoft.com/office/powerpoint/2010/main" val="2234959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">
  <a:themeElements>
    <a:clrScheme name="Paral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TC103457496[[fn=Parallaks]]</Template>
  <TotalTime>27</TotalTime>
  <Words>255</Words>
  <Application>Microsoft Office PowerPoint</Application>
  <PresentationFormat>Custom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Parallaks</vt:lpstr>
      <vt:lpstr>Tööjõuvajaduse seire- ja prognoosisüsteemi e oskuste arendamise koordinatsioonisüsteemi loomine</vt:lpstr>
      <vt:lpstr>Kuidas ja millal? </vt:lpstr>
      <vt:lpstr>PowerPoint Presentation</vt:lpstr>
      <vt:lpstr>PowerPoint Presentation</vt:lpstr>
      <vt:lpstr>Tulemused: </vt:lpstr>
      <vt:lpstr>Tööjõuvajaduse seire- ja prognoosisüsteemi e oskuste arendamise koordinatsioonisüsteemi loomine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Külli All</dc:creator>
  <cp:lastModifiedBy>Heli Oruaas</cp:lastModifiedBy>
  <cp:revision>9</cp:revision>
  <dcterms:created xsi:type="dcterms:W3CDTF">2014-03-11T19:39:41Z</dcterms:created>
  <dcterms:modified xsi:type="dcterms:W3CDTF">2014-03-18T14:00:59Z</dcterms:modified>
</cp:coreProperties>
</file>